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168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12"/>
  <c:chart>
    <c:title>
      <c:tx>
        <c:rich>
          <a:bodyPr/>
          <a:lstStyle/>
          <a:p>
            <a:pPr>
              <a:defRPr/>
            </a:pPr>
            <a:r>
              <a:rPr lang="en-US"/>
              <a:t>NC = 100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100 Cities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</c:numCache>
            </c:numRef>
          </c:cat>
          <c:val>
            <c:numRef>
              <c:f>Sheet1!$B$2:$B$5</c:f>
              <c:numCache>
                <c:formatCode>0.00</c:formatCode>
                <c:ptCount val="4"/>
                <c:pt idx="0">
                  <c:v>2.1179999999999999</c:v>
                </c:pt>
                <c:pt idx="1">
                  <c:v>6.1180000000000003</c:v>
                </c:pt>
                <c:pt idx="2">
                  <c:v>6.5410000000000004</c:v>
                </c:pt>
                <c:pt idx="3">
                  <c:v>10.288</c:v>
                </c:pt>
              </c:numCache>
            </c:numRef>
          </c:val>
        </c:ser>
        <c:marker val="1"/>
        <c:axId val="103634048"/>
        <c:axId val="103636352"/>
      </c:lineChart>
      <c:catAx>
        <c:axId val="103634048"/>
        <c:scaling>
          <c:orientation val="minMax"/>
        </c:scaling>
        <c:axPos val="b"/>
        <c:numFmt formatCode="General" sourceLinked="1"/>
        <c:tickLblPos val="nextTo"/>
        <c:crossAx val="103636352"/>
        <c:crosses val="autoZero"/>
        <c:auto val="1"/>
        <c:lblAlgn val="ctr"/>
        <c:lblOffset val="100"/>
      </c:catAx>
      <c:valAx>
        <c:axId val="103636352"/>
        <c:scaling>
          <c:orientation val="minMax"/>
        </c:scaling>
        <c:axPos val="l"/>
        <c:majorGridlines/>
        <c:numFmt formatCode="0.00" sourceLinked="1"/>
        <c:tickLblPos val="nextTo"/>
        <c:crossAx val="103634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15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200 Cities</c:v>
                </c:pt>
              </c:strCache>
            </c:strRef>
          </c:tx>
          <c:dLbls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</c:numCache>
            </c:numRef>
          </c:cat>
          <c:val>
            <c:numRef>
              <c:f>Sheet1!$B$2:$B$5</c:f>
              <c:numCache>
                <c:formatCode>0.00</c:formatCode>
                <c:ptCount val="4"/>
                <c:pt idx="0">
                  <c:v>3.1040000000000001</c:v>
                </c:pt>
                <c:pt idx="1">
                  <c:v>3.1930000000000001</c:v>
                </c:pt>
                <c:pt idx="2">
                  <c:v>6.8250000000000002</c:v>
                </c:pt>
                <c:pt idx="3">
                  <c:v>10.468</c:v>
                </c:pt>
              </c:numCache>
            </c:numRef>
          </c:val>
        </c:ser>
        <c:dLbls>
          <c:showVal val="1"/>
        </c:dLbls>
        <c:marker val="1"/>
        <c:axId val="89642880"/>
        <c:axId val="89699072"/>
      </c:lineChart>
      <c:catAx>
        <c:axId val="89642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Number of Processors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9699072"/>
        <c:crosses val="autoZero"/>
        <c:auto val="1"/>
        <c:lblAlgn val="ctr"/>
        <c:lblOffset val="100"/>
      </c:catAx>
      <c:valAx>
        <c:axId val="89699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/>
                  <a:t>Time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89642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10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500 Cities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</c:numCache>
            </c:numRef>
          </c:cat>
          <c:val>
            <c:numRef>
              <c:f>Sheet1!$B$2:$B$5</c:f>
              <c:numCache>
                <c:formatCode>0.00</c:formatCode>
                <c:ptCount val="4"/>
                <c:pt idx="0">
                  <c:v>24.366</c:v>
                </c:pt>
                <c:pt idx="1">
                  <c:v>12.039</c:v>
                </c:pt>
                <c:pt idx="2">
                  <c:v>11.102</c:v>
                </c:pt>
                <c:pt idx="3">
                  <c:v>13.5</c:v>
                </c:pt>
              </c:numCache>
            </c:numRef>
          </c:val>
        </c:ser>
        <c:dLbls/>
        <c:dropLines/>
        <c:marker val="1"/>
        <c:axId val="95638272"/>
        <c:axId val="95640960"/>
      </c:lineChart>
      <c:catAx>
        <c:axId val="95638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Number of Processors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5640960"/>
        <c:crosses val="autoZero"/>
        <c:auto val="1"/>
        <c:lblAlgn val="ctr"/>
        <c:lblOffset val="100"/>
      </c:catAx>
      <c:valAx>
        <c:axId val="95640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Time</a:t>
                </a:r>
              </a:p>
            </c:rich>
          </c:tx>
          <c:layout/>
        </c:title>
        <c:numFmt formatCode="0.00" sourceLinked="1"/>
        <c:tickLblPos val="nextTo"/>
        <c:crossAx val="95638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32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700 Cities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</c:numCache>
            </c:numRef>
          </c:cat>
          <c:val>
            <c:numRef>
              <c:f>Sheet1!$B$2:$B$5</c:f>
              <c:numCache>
                <c:formatCode>0.00</c:formatCode>
                <c:ptCount val="4"/>
                <c:pt idx="0">
                  <c:v>61.183</c:v>
                </c:pt>
                <c:pt idx="1">
                  <c:v>32.234999999999999</c:v>
                </c:pt>
                <c:pt idx="2">
                  <c:v>23.103999999999999</c:v>
                </c:pt>
                <c:pt idx="3">
                  <c:v>21.768000000000001</c:v>
                </c:pt>
              </c:numCache>
            </c:numRef>
          </c:val>
        </c:ser>
        <c:dropLines/>
        <c:marker val="1"/>
        <c:axId val="103963264"/>
        <c:axId val="107458944"/>
      </c:lineChart>
      <c:catAx>
        <c:axId val="103963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Number of Processors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7458944"/>
        <c:crosses val="autoZero"/>
        <c:auto val="1"/>
        <c:lblAlgn val="ctr"/>
        <c:lblOffset val="100"/>
      </c:catAx>
      <c:valAx>
        <c:axId val="107458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Time</a:t>
                </a:r>
              </a:p>
            </c:rich>
          </c:tx>
          <c:layout/>
        </c:title>
        <c:numFmt formatCode="0.00" sourceLinked="1"/>
        <c:tickLblPos val="nextTo"/>
        <c:crossAx val="103963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CEBA-4000-4BC5-8FCC-5B8046FEA7FE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0603-B45D-459A-BF52-3FA56F725C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A041-6457-4E1C-9AA2-09E7F131B934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7E0D-908B-4C15-967C-E22164282B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C4CBF-FC7A-47DF-BE1E-EDAA0B98B65C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2231-0133-4408-8E49-EF04C60D1A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07524-3EFC-4271-8DC8-912FD40F9952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7B91-BFD2-4B5C-B686-E48A87EA03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BF48-6AD3-4A78-9323-46222D9911AF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8619-853D-4968-858F-50D2299BF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AC00-B20C-4C38-A181-1F72B4F0CDFC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D208-001C-4C3B-AAA2-7B48C2BF27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4B13E-5B46-4B7B-8D30-67CF25052FAD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2C27-E281-4FE2-97AF-E900AA91A6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BAFE1-7C2E-4E78-8264-AB1A8109CA86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C96B-ACB6-4E1B-886A-54CA7354B9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4657-3C7B-4DE8-8D34-9464A1933924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BEDF-4EB7-470E-936E-291BE68F4F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DEC3-DEAF-450B-9382-E4B741B580DC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09B0-669F-44B6-AC29-3491452BE3E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9A9A-A30F-4EFD-B08C-C3C79AEC87C4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CFDB5-15CF-4BEF-B577-5C6C6E4639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70B34B-6A12-4BCD-BF02-699B55ED7A19}" type="datetimeFigureOut">
              <a:rPr lang="fr-FR"/>
              <a:pPr>
                <a:defRPr/>
              </a:pPr>
              <a:t>05/01/2010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508676-C1BE-481E-813D-050F87AE37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371632" y="1643063"/>
            <a:ext cx="7772400" cy="1470025"/>
          </a:xfrm>
        </p:spPr>
        <p:txBody>
          <a:bodyPr/>
          <a:lstStyle/>
          <a:p>
            <a:r>
              <a:rPr lang="tr-TR" sz="36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Travelling Salesman Problem</a:t>
            </a:r>
            <a:endParaRPr lang="fr-FR" sz="36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600488" y="5248300"/>
            <a:ext cx="6400800" cy="1752600"/>
          </a:xfrm>
        </p:spPr>
        <p:txBody>
          <a:bodyPr/>
          <a:lstStyle/>
          <a:p>
            <a:r>
              <a:rPr lang="tr-TR" sz="2800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an unfinished story...</a:t>
            </a:r>
            <a:endParaRPr lang="fr-FR" sz="2800" i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TSP with Parallel Computing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357290" y="1818341"/>
          <a:ext cx="6795247" cy="503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TSP with Parallel Computing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643042" y="2214554"/>
          <a:ext cx="6286544" cy="446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671794" y="506433"/>
            <a:ext cx="6400800" cy="1143000"/>
          </a:xfrm>
        </p:spPr>
        <p:txBody>
          <a:bodyPr/>
          <a:lstStyle/>
          <a:p>
            <a:pPr algn="l"/>
            <a:r>
              <a:rPr lang="tr-TR" sz="4000" dirty="0" smtClean="0">
                <a:latin typeface="Consolas" pitchFamily="49" charset="0"/>
                <a:cs typeface="Consolas" pitchFamily="49" charset="0"/>
              </a:rPr>
              <a:t>Conclusion</a:t>
            </a:r>
            <a:endParaRPr lang="fr-FR" sz="4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71794" y="1571612"/>
            <a:ext cx="6400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1800" dirty="0" smtClean="0">
                <a:latin typeface="Consolas" pitchFamily="49" charset="0"/>
              </a:rPr>
              <a:t>For small-size TSP </a:t>
            </a:r>
            <a:r>
              <a:rPr lang="tr-TR" sz="1800" dirty="0" smtClean="0">
                <a:latin typeface="Consolas" pitchFamily="49" charset="0"/>
              </a:rPr>
              <a:t>(n &lt; 50), </a:t>
            </a:r>
            <a:r>
              <a:rPr lang="tr-TR" sz="1800" dirty="0" smtClean="0">
                <a:latin typeface="Consolas" pitchFamily="49" charset="0"/>
              </a:rPr>
              <a:t>improved greedy 2-opt algorithm is recommended. </a:t>
            </a:r>
            <a:endParaRPr lang="tr-TR" sz="1800" dirty="0" smtClean="0">
              <a:latin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onsolas" pitchFamily="49" charset="0"/>
              </a:rPr>
              <a:t>For </a:t>
            </a:r>
            <a:r>
              <a:rPr lang="tr-TR" sz="1800" dirty="0" smtClean="0">
                <a:latin typeface="Consolas" pitchFamily="49" charset="0"/>
              </a:rPr>
              <a:t>medium-size TSP </a:t>
            </a:r>
            <a:r>
              <a:rPr lang="tr-TR" sz="1800" dirty="0" smtClean="0">
                <a:latin typeface="Consolas" pitchFamily="49" charset="0"/>
              </a:rPr>
              <a:t>( 50 &lt; n &lt; 100</a:t>
            </a:r>
            <a:r>
              <a:rPr lang="tr-TR" sz="1800" dirty="0" smtClean="0">
                <a:latin typeface="Consolas" pitchFamily="49" charset="0"/>
              </a:rPr>
              <a:t>), improved 2-opt algorithm and neural network are recommended for their optimality and efficiency. </a:t>
            </a:r>
            <a:endParaRPr lang="tr-TR" sz="1800" dirty="0" smtClean="0">
              <a:latin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onsolas" pitchFamily="49" charset="0"/>
              </a:rPr>
              <a:t>For large-size </a:t>
            </a:r>
            <a:r>
              <a:rPr lang="tr-TR" sz="1800" dirty="0" smtClean="0">
                <a:latin typeface="Consolas" pitchFamily="49" charset="0"/>
              </a:rPr>
              <a:t>problem (</a:t>
            </a:r>
            <a:r>
              <a:rPr lang="tr-TR" sz="1800" dirty="0" smtClean="0">
                <a:latin typeface="Consolas" pitchFamily="49" charset="0"/>
              </a:rPr>
              <a:t>100 &lt; n &lt; 500</a:t>
            </a:r>
            <a:r>
              <a:rPr lang="tr-TR" sz="1800" dirty="0" smtClean="0">
                <a:latin typeface="Consolas" pitchFamily="49" charset="0"/>
              </a:rPr>
              <a:t>), the improved genetic algorithm is recommended. </a:t>
            </a:r>
            <a:endParaRPr lang="tr-TR" sz="1800" dirty="0" smtClean="0">
              <a:latin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onsolas" pitchFamily="49" charset="0"/>
              </a:rPr>
              <a:t>For </a:t>
            </a:r>
            <a:r>
              <a:rPr lang="tr-TR" sz="1800" dirty="0" smtClean="0">
                <a:latin typeface="Consolas" pitchFamily="49" charset="0"/>
              </a:rPr>
              <a:t>any problem-size, if the computational time is not a constraint, the improved neural network is always recommended.</a:t>
            </a:r>
            <a:endParaRPr lang="fr-FR" sz="18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671794" y="506433"/>
            <a:ext cx="6400800" cy="1143000"/>
          </a:xfrm>
        </p:spPr>
        <p:txBody>
          <a:bodyPr/>
          <a:lstStyle/>
          <a:p>
            <a:pPr algn="l"/>
            <a:r>
              <a:rPr lang="tr-TR" sz="4000" dirty="0" smtClean="0">
                <a:latin typeface="Consolas" pitchFamily="49" charset="0"/>
                <a:cs typeface="Consolas" pitchFamily="49" charset="0"/>
              </a:rPr>
              <a:t>Contents</a:t>
            </a:r>
            <a:endParaRPr lang="fr-FR" sz="4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71794" y="1831995"/>
            <a:ext cx="6400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Description of the problem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History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Sample Algorithms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Performance Comparison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TSP with Parallel Computing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Conclusion</a:t>
            </a:r>
            <a:endParaRPr lang="fr-FR" sz="28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Description of the Problem</a:t>
            </a:r>
            <a:endParaRPr lang="fr-FR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71406" y="1714488"/>
            <a:ext cx="5715040" cy="4525962"/>
          </a:xfrm>
        </p:spPr>
        <p:txBody>
          <a:bodyPr/>
          <a:lstStyle/>
          <a:p>
            <a:pPr algn="just">
              <a:buNone/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 algn="just">
              <a:buNone/>
            </a:pP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tr-TR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Given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number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of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cities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and the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costs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of travelling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from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any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city to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any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other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city,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what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is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the least-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cost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round-trip route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that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visits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each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city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exactly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once and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then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returns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to the </a:t>
            </a:r>
            <a:r>
              <a:rPr lang="fr-FR" sz="2800" dirty="0" err="1" smtClean="0">
                <a:latin typeface="Consolas" pitchFamily="49" charset="0"/>
                <a:cs typeface="Consolas" pitchFamily="49" charset="0"/>
              </a:rPr>
              <a:t>starting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 city? </a:t>
            </a:r>
          </a:p>
        </p:txBody>
      </p:sp>
      <p:pic>
        <p:nvPicPr>
          <p:cNvPr id="5" name="Picture 4" descr="tsp1_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428868"/>
            <a:ext cx="3048000" cy="3171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History</a:t>
            </a:r>
            <a:endParaRPr lang="fr-FR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-71470" y="2000240"/>
            <a:ext cx="7072362" cy="452596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	The </a:t>
            </a: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origins of the travelling salesman problem are unclear. A handbook for travelling salesmen from 1832 mentions the problem and includes example tours through Germany and Switzerland, but contains no mathematical </a:t>
            </a: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treatment.</a:t>
            </a:r>
            <a:endParaRPr lang="fr-FR" sz="24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 descr="WilliamRowanHamilto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345" y="2290449"/>
            <a:ext cx="1542897" cy="18768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600356" y="-24"/>
            <a:ext cx="6400800" cy="1143000"/>
          </a:xfrm>
        </p:spPr>
        <p:txBody>
          <a:bodyPr/>
          <a:lstStyle/>
          <a:p>
            <a:pPr algn="l"/>
            <a:r>
              <a:rPr lang="tr-TR" sz="4000" dirty="0" smtClean="0">
                <a:latin typeface="Consolas" pitchFamily="49" charset="0"/>
                <a:cs typeface="Consolas" pitchFamily="49" charset="0"/>
              </a:rPr>
              <a:t>Sample Algorithms</a:t>
            </a:r>
            <a:endParaRPr lang="fr-FR" sz="4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671794" y="1260491"/>
            <a:ext cx="6400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Constructive Heuristics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Nearest Neighbour (Greedy)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Insertion Heuristics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2-OPT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3-OPT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Genetic Algoritms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Simulated Annealing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onsolas" pitchFamily="49" charset="0"/>
                <a:cs typeface="Consolas" pitchFamily="49" charset="0"/>
              </a:rPr>
              <a:t>Neural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Performance Comparison</a:t>
            </a:r>
            <a:endParaRPr lang="fr-FR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5" descr="Adsı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7104083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Performance Comparison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pic>
        <p:nvPicPr>
          <p:cNvPr id="11" name="Picture 7" descr="Adsı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81225"/>
            <a:ext cx="8569325" cy="46767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920346" y="1324261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continued...</a:t>
            </a:r>
            <a:endParaRPr lang="tr-TR" sz="2400" b="1" i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TSP with Parallel Computing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357290" y="1818341"/>
          <a:ext cx="6795247" cy="503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43042" y="1630908"/>
            <a:ext cx="133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Time (sec.)</a:t>
            </a:r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6904112" y="62150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</a:t>
            </a:r>
            <a:r>
              <a:rPr lang="tr-TR" baseline="-25000" dirty="0" smtClean="0"/>
              <a:t>P</a:t>
            </a:r>
            <a:endParaRPr lang="tr-T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TSP with Parallel Computing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357290" y="1818341"/>
          <a:ext cx="6795247" cy="503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168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105</vt:lpstr>
      <vt:lpstr>Travelling Salesman Problem</vt:lpstr>
      <vt:lpstr>Contents</vt:lpstr>
      <vt:lpstr>Description of the Problem</vt:lpstr>
      <vt:lpstr>History</vt:lpstr>
      <vt:lpstr>Sample Algorithms</vt:lpstr>
      <vt:lpstr>Performance Comparison</vt:lpstr>
      <vt:lpstr>Slide 7</vt:lpstr>
      <vt:lpstr>TSP with Parallel Computing</vt:lpstr>
      <vt:lpstr>TSP with Parallel Computing</vt:lpstr>
      <vt:lpstr>TSP with Parallel Computing</vt:lpstr>
      <vt:lpstr>TSP with Parallel Computing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yLMZ</dc:creator>
  <cp:lastModifiedBy>yLMZ</cp:lastModifiedBy>
  <cp:revision>10</cp:revision>
  <dcterms:created xsi:type="dcterms:W3CDTF">2010-01-05T10:03:44Z</dcterms:created>
  <dcterms:modified xsi:type="dcterms:W3CDTF">2010-01-05T11:27:38Z</dcterms:modified>
</cp:coreProperties>
</file>